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5"/>
    <p:sldMasterId id="2147483676" r:id="rId6"/>
    <p:sldMasterId id="2147483663" r:id="rId7"/>
  </p:sldMasterIdLst>
  <p:notesMasterIdLst>
    <p:notesMasterId r:id="rId39"/>
  </p:notesMasterIdLst>
  <p:handoutMasterIdLst>
    <p:handoutMasterId r:id="rId40"/>
  </p:handoutMasterIdLst>
  <p:sldIdLst>
    <p:sldId id="276" r:id="rId8"/>
    <p:sldId id="279" r:id="rId9"/>
    <p:sldId id="328" r:id="rId10"/>
    <p:sldId id="329" r:id="rId11"/>
    <p:sldId id="330" r:id="rId12"/>
    <p:sldId id="272" r:id="rId13"/>
    <p:sldId id="278" r:id="rId14"/>
    <p:sldId id="257" r:id="rId15"/>
    <p:sldId id="301" r:id="rId16"/>
    <p:sldId id="285" r:id="rId17"/>
    <p:sldId id="302" r:id="rId18"/>
    <p:sldId id="273" r:id="rId19"/>
    <p:sldId id="270" r:id="rId20"/>
    <p:sldId id="265" r:id="rId21"/>
    <p:sldId id="308" r:id="rId22"/>
    <p:sldId id="309" r:id="rId23"/>
    <p:sldId id="274" r:id="rId24"/>
    <p:sldId id="310" r:id="rId25"/>
    <p:sldId id="288" r:id="rId26"/>
    <p:sldId id="304" r:id="rId27"/>
    <p:sldId id="286" r:id="rId28"/>
    <p:sldId id="321" r:id="rId29"/>
    <p:sldId id="331" r:id="rId30"/>
    <p:sldId id="287" r:id="rId31"/>
    <p:sldId id="324" r:id="rId32"/>
    <p:sldId id="291" r:id="rId33"/>
    <p:sldId id="323" r:id="rId34"/>
    <p:sldId id="327" r:id="rId35"/>
    <p:sldId id="325" r:id="rId36"/>
    <p:sldId id="311" r:id="rId37"/>
    <p:sldId id="260" r:id="rId3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C41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5" autoAdjust="0"/>
    <p:restoredTop sz="96335"/>
  </p:normalViewPr>
  <p:slideViewPr>
    <p:cSldViewPr snapToGrid="0">
      <p:cViewPr varScale="1">
        <p:scale>
          <a:sx n="83" d="100"/>
          <a:sy n="83" d="100"/>
        </p:scale>
        <p:origin x="756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2964" y="66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4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07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0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37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28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0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34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20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72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28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48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02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43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54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04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73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19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36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61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8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1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16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53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45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52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73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20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937" y="0"/>
            <a:ext cx="3810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333937" y="0"/>
            <a:ext cx="3810000" cy="51435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2767227" y="2306574"/>
            <a:ext cx="5143500" cy="530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78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15867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 userDrawn="1">
          <p15:clr>
            <a:srgbClr val="FBAE40"/>
          </p15:clr>
        </p15:guide>
        <p15:guide id="2" orient="horz" pos="152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54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03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73717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 dirty="0">
                <a:solidFill>
                  <a:schemeClr val="bg1"/>
                </a:solidFill>
                <a:latin typeface="+mj-lt"/>
              </a:rPr>
            </a:b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Please add cover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4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6"/>
            <a:ext cx="5986464" cy="4089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11726"/>
            <a:ext cx="3157536" cy="51859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R="23813" indent="23813" algn="ctr" defTabSz="309567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200" b="1" kern="0" cap="all" spc="1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69496"/>
            <a:ext cx="3157537" cy="438912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5118937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046195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6252515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16545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87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779959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86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6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6" y="3843769"/>
            <a:ext cx="1945326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696" r:id="rId3"/>
    <p:sldLayoutId id="2147483698" r:id="rId4"/>
    <p:sldLayoutId id="2147483699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6" r:id="rId6"/>
    <p:sldLayoutId id="2147483687" r:id="rId7"/>
    <p:sldLayoutId id="2147483692" r:id="rId8"/>
    <p:sldLayoutId id="2147483688" r:id="rId9"/>
    <p:sldLayoutId id="2147483689" r:id="rId10"/>
    <p:sldLayoutId id="2147483684" r:id="rId11"/>
    <p:sldLayoutId id="2147483695" r:id="rId12"/>
    <p:sldLayoutId id="2147483694" r:id="rId13"/>
    <p:sldLayoutId id="2147483690" r:id="rId14"/>
    <p:sldLayoutId id="2147483697" r:id="rId15"/>
    <p:sldLayoutId id="2147483691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1466" y="1382789"/>
            <a:ext cx="4315968" cy="1421928"/>
          </a:xfrm>
        </p:spPr>
        <p:txBody>
          <a:bodyPr/>
          <a:lstStyle/>
          <a:p>
            <a:r>
              <a:rPr lang="en-US" dirty="0"/>
              <a:t>WEBPACK</a:t>
            </a:r>
            <a:br>
              <a:rPr lang="en-US" dirty="0"/>
            </a:br>
            <a:r>
              <a:rPr lang="en-US" dirty="0"/>
              <a:t>version 4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August, 2019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4E28D2E4-6218-6F48-B0D5-49F738B182B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2963" r="1296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36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2271822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2267712" y="1119981"/>
            <a:ext cx="2304288" cy="2903538"/>
          </a:xfrm>
        </p:spPr>
        <p:txBody>
          <a:bodyPr/>
          <a:lstStyle/>
          <a:p>
            <a:r>
              <a:rPr lang="en-US" dirty="0"/>
              <a:t>slower build</a:t>
            </a:r>
            <a:endParaRPr lang="ru-RU" dirty="0"/>
          </a:p>
          <a:p>
            <a:r>
              <a:rPr lang="en-US" dirty="0"/>
              <a:t>lesser size</a:t>
            </a:r>
          </a:p>
          <a:p>
            <a:r>
              <a:rPr lang="en-US" dirty="0"/>
              <a:t>more optimization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267712" y="663319"/>
            <a:ext cx="2304288" cy="438912"/>
          </a:xfrm>
        </p:spPr>
        <p:txBody>
          <a:bodyPr/>
          <a:lstStyle/>
          <a:p>
            <a:r>
              <a:rPr lang="en-US" dirty="0"/>
              <a:t>Production mode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0" y="663319"/>
            <a:ext cx="2304288" cy="438912"/>
          </a:xfrm>
        </p:spPr>
        <p:txBody>
          <a:bodyPr/>
          <a:lstStyle/>
          <a:p>
            <a:r>
              <a:rPr lang="en-US" dirty="0"/>
              <a:t>development mode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D3D4B-614D-8845-BDC7-BFBDEFC5B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7"/>
          </p:nvPr>
        </p:nvSpPr>
        <p:spPr>
          <a:xfrm>
            <a:off x="4572000" y="1119981"/>
            <a:ext cx="2304288" cy="2903538"/>
          </a:xfrm>
        </p:spPr>
        <p:txBody>
          <a:bodyPr/>
          <a:lstStyle/>
          <a:p>
            <a:r>
              <a:rPr lang="en-US" dirty="0"/>
              <a:t>faster build</a:t>
            </a:r>
            <a:endParaRPr lang="ru-RU" dirty="0"/>
          </a:p>
          <a:p>
            <a:r>
              <a:rPr lang="en-US" dirty="0"/>
              <a:t>bigger size</a:t>
            </a:r>
          </a:p>
          <a:p>
            <a:r>
              <a:rPr lang="en-US" dirty="0"/>
              <a:t>less optimization</a:t>
            </a:r>
          </a:p>
        </p:txBody>
      </p:sp>
    </p:spTree>
    <p:extLst>
      <p:ext uri="{BB962C8B-B14F-4D97-AF65-F5344CB8AC3E}">
        <p14:creationId xmlns:p14="http://schemas.microsoft.com/office/powerpoint/2010/main" val="4074218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ENTRY POINTS</a:t>
            </a:r>
          </a:p>
        </p:txBody>
      </p:sp>
    </p:spTree>
    <p:extLst>
      <p:ext uri="{BB962C8B-B14F-4D97-AF65-F5344CB8AC3E}">
        <p14:creationId xmlns:p14="http://schemas.microsoft.com/office/powerpoint/2010/main" val="3773324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275389-5E44-E748-BC5C-0BA44774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Entry Points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0DB79-90AF-F04D-8589-25CCBFBF8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B6055-177F-F544-AB12-2B0B5EA39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2" y="1804735"/>
            <a:ext cx="8970936" cy="153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95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A3A3944B-FBB4-8B47-BCF9-C0A398A275F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05131" y="1777926"/>
            <a:ext cx="4870855" cy="166420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5594" y="1298007"/>
            <a:ext cx="4749928" cy="393422"/>
          </a:xfrm>
        </p:spPr>
        <p:txBody>
          <a:bodyPr/>
          <a:lstStyle/>
          <a:p>
            <a:r>
              <a:rPr lang="en-US" dirty="0"/>
              <a:t>entry — Array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EC5A070-E99C-6143-B73A-CC95BE86F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DBDE49-A4FA-0541-9361-E38CC46B68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1" r="21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23122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D407855-9999-714C-85E6-187945F6787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27089" y="893739"/>
            <a:ext cx="4573911" cy="203948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27089" y="382133"/>
            <a:ext cx="4573910" cy="342901"/>
          </a:xfrm>
        </p:spPr>
        <p:txBody>
          <a:bodyPr/>
          <a:lstStyle/>
          <a:p>
            <a:r>
              <a:rPr lang="en-US" dirty="0"/>
              <a:t>entry — object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EC5A070-E99C-6143-B73A-CC95BE86F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2C78F785-5112-4B40-8934-EF1EBF65D57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D599E29-8653-1E40-BF7F-92BD06419438}"/>
              </a:ext>
            </a:extLst>
          </p:cNvPr>
          <p:cNvSpPr txBox="1">
            <a:spLocks/>
          </p:cNvSpPr>
          <p:nvPr/>
        </p:nvSpPr>
        <p:spPr>
          <a:xfrm>
            <a:off x="327089" y="3101930"/>
            <a:ext cx="3986212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900" b="1" i="1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Usage:</a:t>
            </a:r>
          </a:p>
        </p:txBody>
      </p:sp>
      <p:pic>
        <p:nvPicPr>
          <p:cNvPr id="26" name="Picture 2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E8F5AA9-3FF3-F34F-B0DD-E013A852A9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89" y="3444830"/>
            <a:ext cx="4651997" cy="102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81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CE1084-A701-BA4A-9C00-9D7B0387377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90834" y="1778923"/>
            <a:ext cx="4602940" cy="213988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90834" y="1224691"/>
            <a:ext cx="3986212" cy="342900"/>
          </a:xfrm>
        </p:spPr>
        <p:txBody>
          <a:bodyPr/>
          <a:lstStyle/>
          <a:p>
            <a:r>
              <a:rPr lang="en-US" dirty="0"/>
              <a:t>entry — combination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EC5A070-E99C-6143-B73A-CC95BE86F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8" name="Picture Placeholder 17" descr="A picture containing indoor, toy, floor, table&#10;&#10;Description automatically generated">
            <a:extLst>
              <a:ext uri="{FF2B5EF4-FFF2-40B4-BE49-F238E27FC236}">
                <a16:creationId xmlns:a16="http://schemas.microsoft.com/office/drawing/2014/main" id="{60DBE9F5-03AF-024E-BDD0-32EC806FA5A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7" r="125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6889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52251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275389-5E44-E748-BC5C-0BA44774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0DB79-90AF-F04D-8589-25CCBFBF8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Content Placeholder 1">
            <a:extLst>
              <a:ext uri="{FF2B5EF4-FFF2-40B4-BE49-F238E27FC236}">
                <a16:creationId xmlns:a16="http://schemas.microsoft.com/office/drawing/2014/main" id="{4AE5561D-08F4-0640-835C-0DAAAA265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14" y="1473328"/>
            <a:ext cx="8752372" cy="219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81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586450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4D37379F-4E8D-2F49-92DF-FFB9CBD5995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3850" r="2385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63196" y="986917"/>
            <a:ext cx="356616" cy="360182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716980" y="986917"/>
            <a:ext cx="3632428" cy="360182"/>
          </a:xfrm>
        </p:spPr>
        <p:txBody>
          <a:bodyPr/>
          <a:lstStyle/>
          <a:p>
            <a:r>
              <a:rPr lang="en-US" dirty="0"/>
              <a:t>Why &amp; overview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360364" y="2756391"/>
            <a:ext cx="356616" cy="360182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363196" y="1338147"/>
            <a:ext cx="356616" cy="360182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367536" y="1694763"/>
            <a:ext cx="356616" cy="360182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360364" y="2043775"/>
            <a:ext cx="356616" cy="360182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/>
          </p:nvPr>
        </p:nvSpPr>
        <p:spPr>
          <a:xfrm>
            <a:off x="351776" y="2409825"/>
            <a:ext cx="356616" cy="360182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716980" y="1338147"/>
            <a:ext cx="3632428" cy="360182"/>
          </a:xfrm>
        </p:spPr>
        <p:txBody>
          <a:bodyPr/>
          <a:lstStyle/>
          <a:p>
            <a:r>
              <a:rPr lang="en-US" dirty="0"/>
              <a:t>Mode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716980" y="1694763"/>
            <a:ext cx="3632428" cy="360182"/>
          </a:xfrm>
        </p:spPr>
        <p:txBody>
          <a:bodyPr/>
          <a:lstStyle/>
          <a:p>
            <a:r>
              <a:rPr lang="en-US" dirty="0"/>
              <a:t>Entry Points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1"/>
          </p:nvPr>
        </p:nvSpPr>
        <p:spPr>
          <a:xfrm>
            <a:off x="716980" y="2045497"/>
            <a:ext cx="3632428" cy="360182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2"/>
          </p:nvPr>
        </p:nvSpPr>
        <p:spPr>
          <a:xfrm>
            <a:off x="724152" y="2409825"/>
            <a:ext cx="3632428" cy="360182"/>
          </a:xfrm>
        </p:spPr>
        <p:txBody>
          <a:bodyPr/>
          <a:lstStyle/>
          <a:p>
            <a:r>
              <a:rPr lang="en-US" dirty="0"/>
              <a:t>Loaders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3"/>
          </p:nvPr>
        </p:nvSpPr>
        <p:spPr>
          <a:xfrm>
            <a:off x="716980" y="2763801"/>
            <a:ext cx="3632428" cy="360182"/>
          </a:xfrm>
        </p:spPr>
        <p:txBody>
          <a:bodyPr/>
          <a:lstStyle/>
          <a:p>
            <a:r>
              <a:rPr lang="en-US" dirty="0"/>
              <a:t>Plugins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1C89A-3E1B-FF47-B76F-3E8ED7756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D5D6F3C7-8D06-D048-BF3A-A8FC35DE9C35}"/>
              </a:ext>
            </a:extLst>
          </p:cNvPr>
          <p:cNvSpPr txBox="1">
            <a:spLocks/>
          </p:cNvSpPr>
          <p:nvPr/>
        </p:nvSpPr>
        <p:spPr>
          <a:xfrm>
            <a:off x="724152" y="3119690"/>
            <a:ext cx="3631012" cy="360182"/>
          </a:xfrm>
          <a:prstGeom prst="rect">
            <a:avLst/>
          </a:prstGeom>
          <a:ln w="19050">
            <a:solidFill>
              <a:srgbClr val="F5F5F5"/>
            </a:solidFill>
          </a:ln>
        </p:spPr>
        <p:txBody>
          <a:bodyPr vert="horz" lIns="108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i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/>
              <a:t>Configuration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C179ABBE-23CE-9A4A-9A47-5F6B88370724}"/>
              </a:ext>
            </a:extLst>
          </p:cNvPr>
          <p:cNvSpPr txBox="1">
            <a:spLocks/>
          </p:cNvSpPr>
          <p:nvPr/>
        </p:nvSpPr>
        <p:spPr>
          <a:xfrm>
            <a:off x="351776" y="3114579"/>
            <a:ext cx="356616" cy="360182"/>
          </a:xfrm>
          <a:prstGeom prst="rect">
            <a:avLst/>
          </a:prstGeom>
          <a:noFill/>
          <a:ln w="190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7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4CB1D01F-C1E3-4C37-904F-5783FED7A99D}"/>
              </a:ext>
            </a:extLst>
          </p:cNvPr>
          <p:cNvSpPr txBox="1">
            <a:spLocks/>
          </p:cNvSpPr>
          <p:nvPr/>
        </p:nvSpPr>
        <p:spPr>
          <a:xfrm>
            <a:off x="724152" y="3470649"/>
            <a:ext cx="3631012" cy="360182"/>
          </a:xfrm>
          <a:prstGeom prst="rect">
            <a:avLst/>
          </a:prstGeom>
          <a:ln w="19050">
            <a:solidFill>
              <a:srgbClr val="F5F5F5"/>
            </a:solidFill>
          </a:ln>
        </p:spPr>
        <p:txBody>
          <a:bodyPr vert="horz" lIns="108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i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/>
              <a:t>Lazy loading</a:t>
            </a:r>
          </a:p>
        </p:txBody>
      </p:sp>
      <p:sp>
        <p:nvSpPr>
          <p:cNvPr id="37" name="Text Placeholder 21">
            <a:extLst>
              <a:ext uri="{FF2B5EF4-FFF2-40B4-BE49-F238E27FC236}">
                <a16:creationId xmlns:a16="http://schemas.microsoft.com/office/drawing/2014/main" id="{6E6C06E6-3D1E-413E-AD92-EDE02D10AAE8}"/>
              </a:ext>
            </a:extLst>
          </p:cNvPr>
          <p:cNvSpPr txBox="1">
            <a:spLocks/>
          </p:cNvSpPr>
          <p:nvPr/>
        </p:nvSpPr>
        <p:spPr>
          <a:xfrm>
            <a:off x="351776" y="3457854"/>
            <a:ext cx="356616" cy="360182"/>
          </a:xfrm>
          <a:prstGeom prst="rect">
            <a:avLst/>
          </a:prstGeom>
          <a:noFill/>
          <a:ln w="190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4911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pic>
        <p:nvPicPr>
          <p:cNvPr id="12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790099-2BAC-E047-A25A-F5A46571A38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442" y="1923880"/>
            <a:ext cx="4627644" cy="129574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00160-BC63-054B-87DD-D877764D4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546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53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275389-5E44-E748-BC5C-0BA44774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0DB79-90AF-F04D-8589-25CCBFBF8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EEEC9-DBEC-AE4A-9CC3-3C9700FE5A68}"/>
              </a:ext>
            </a:extLst>
          </p:cNvPr>
          <p:cNvSpPr/>
          <p:nvPr/>
        </p:nvSpPr>
        <p:spPr>
          <a:xfrm>
            <a:off x="470566" y="872851"/>
            <a:ext cx="8202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 loader is just a function that takes in a string which contains a source file and returns a string which is then passed to the next loader in the chain. </a:t>
            </a:r>
          </a:p>
          <a:p>
            <a:r>
              <a:rPr lang="en-US" sz="1200" dirty="0"/>
              <a:t>Two Properties :- 1) test 2) use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9729E4-5139-46BB-B20A-94364A8D7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28" y="1430590"/>
            <a:ext cx="3067050" cy="2209800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A5B25AF1-EB59-4BC6-8075-6B7332725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66" y="1683712"/>
            <a:ext cx="3970959" cy="17760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C92C2C"/>
                </a:solidFill>
                <a:latin typeface="Consolas" panose="020B0609020204030204" pitchFamily="49" charset="0"/>
              </a:rPr>
              <a:t>sass-loader</a:t>
            </a:r>
            <a:r>
              <a:rPr lang="en-US" altLang="en-US" sz="1050" dirty="0">
                <a:solidFill>
                  <a:srgbClr val="212529"/>
                </a:solidFill>
                <a:latin typeface="-apple-system"/>
              </a:rPr>
              <a:t> is a loader for Webpack for compiling SCSS/Sass files.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-loader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 interprets 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 and 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 and resolves them.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>
              <a:solidFill>
                <a:srgbClr val="C92C2C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C92C2C"/>
                </a:solidFill>
                <a:latin typeface="Consolas" panose="020B0609020204030204" pitchFamily="49" charset="0"/>
              </a:rPr>
              <a:t>style-loader</a:t>
            </a:r>
            <a:r>
              <a:rPr lang="en-US" altLang="en-US" sz="1050" dirty="0">
                <a:solidFill>
                  <a:srgbClr val="212529"/>
                </a:solidFill>
                <a:latin typeface="-apple-system"/>
              </a:rPr>
              <a:t> injects our styles into our DOM.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rgbClr val="C92C2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mini-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-extract-plugin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 extracts our CSS out of the JavaScript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bundle into a separate file, essential for production builds.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637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1A9A08-6F4C-4CF5-9ADC-ECBB81F45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5165A9-B1E8-418A-BDF3-532207FB0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975B048-6C56-439A-BEC3-85843B7C3C59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style-loader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 injects our styles into our DOM.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css-loader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 interprets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 and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@url()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 and resolves them.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mini-css-extract-plugin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 extracts our CSS out of the JavaScript bundle into a separate file, essential for production builds.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061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</a:t>
            </a:r>
          </a:p>
        </p:txBody>
      </p:sp>
    </p:spTree>
    <p:extLst>
      <p:ext uri="{BB962C8B-B14F-4D97-AF65-F5344CB8AC3E}">
        <p14:creationId xmlns:p14="http://schemas.microsoft.com/office/powerpoint/2010/main" val="2636667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275389-5E44-E748-BC5C-0BA44774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D3C03B-55CB-4A99-9895-93BC9E0C9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8" y="837560"/>
            <a:ext cx="8429625" cy="3639190"/>
          </a:xfrm>
        </p:spPr>
        <p:txBody>
          <a:bodyPr/>
          <a:lstStyle/>
          <a:p>
            <a:r>
              <a:rPr lang="en-US" dirty="0"/>
              <a:t>Bundle optimization</a:t>
            </a:r>
          </a:p>
          <a:p>
            <a:r>
              <a:rPr lang="en-US" dirty="0"/>
              <a:t>Asset management and injection of environment variables.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0DB79-90AF-F04D-8589-25CCBFBF8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C902B-D39F-4D36-A01C-F4848D379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" y="1536807"/>
            <a:ext cx="8143875" cy="283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9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SERVER</a:t>
            </a:r>
          </a:p>
        </p:txBody>
      </p:sp>
    </p:spTree>
    <p:extLst>
      <p:ext uri="{BB962C8B-B14F-4D97-AF65-F5344CB8AC3E}">
        <p14:creationId xmlns:p14="http://schemas.microsoft.com/office/powerpoint/2010/main" val="3078107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275389-5E44-E748-BC5C-0BA44774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Server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0DB79-90AF-F04D-8589-25CCBFBF8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80C0E6-DBB1-43DB-9A31-00A2F0E82D82}"/>
              </a:ext>
            </a:extLst>
          </p:cNvPr>
          <p:cNvSpPr txBox="1">
            <a:spLocks/>
          </p:cNvSpPr>
          <p:nvPr/>
        </p:nvSpPr>
        <p:spPr>
          <a:xfrm>
            <a:off x="357188" y="1079500"/>
            <a:ext cx="8429625" cy="2046472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useful for development (hence the name)</a:t>
            </a:r>
            <a:endParaRPr lang="ru-RU" dirty="0"/>
          </a:p>
          <a:p>
            <a:r>
              <a:rPr lang="en-US" dirty="0"/>
              <a:t>easy to use</a:t>
            </a:r>
            <a:endParaRPr lang="ru-RU" dirty="0"/>
          </a:p>
          <a:p>
            <a:r>
              <a:rPr lang="en-US" dirty="0"/>
              <a:t>live reload</a:t>
            </a:r>
            <a:endParaRPr lang="ru-RU" dirty="0"/>
          </a:p>
          <a:p>
            <a:r>
              <a:rPr lang="en-US" dirty="0"/>
              <a:t>can be used with minimal configuration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i="1" dirty="0" err="1"/>
              <a:t>npm</a:t>
            </a:r>
            <a:r>
              <a:rPr lang="en-US" i="1" dirty="0"/>
              <a:t> </a:t>
            </a:r>
            <a:r>
              <a:rPr lang="en-US" i="1" dirty="0" err="1"/>
              <a:t>i</a:t>
            </a:r>
            <a:r>
              <a:rPr lang="en-US" i="1" dirty="0"/>
              <a:t> -D webpack-dev-server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71726D-4355-4D7D-9359-7E2C3F4EA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3306233"/>
            <a:ext cx="47752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41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loading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275389-5E44-E748-BC5C-0BA44774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loading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0DB79-90AF-F04D-8589-25CCBFBF8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80C0E6-DBB1-43DB-9A31-00A2F0E82D82}"/>
              </a:ext>
            </a:extLst>
          </p:cNvPr>
          <p:cNvSpPr txBox="1">
            <a:spLocks/>
          </p:cNvSpPr>
          <p:nvPr/>
        </p:nvSpPr>
        <p:spPr>
          <a:xfrm>
            <a:off x="357188" y="1079500"/>
            <a:ext cx="8429625" cy="2046472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85A9AC-A512-4D00-A79C-FEF979318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512" y="2052637"/>
            <a:ext cx="3990975" cy="1038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538035-BBDE-43DC-BBBB-3A1C88265CF5}"/>
              </a:ext>
            </a:extLst>
          </p:cNvPr>
          <p:cNvSpPr txBox="1"/>
          <p:nvPr/>
        </p:nvSpPr>
        <p:spPr>
          <a:xfrm>
            <a:off x="357187" y="956930"/>
            <a:ext cx="81275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Usually imports are always restricted to the top of the module, but with ES6 deferred imports you can import files conditionally (only when they are needed), and Webpack supports that.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0490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/>
            </a:br>
            <a:r>
              <a:rPr lang="en-US"/>
              <a:t>WHY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37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911015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07128CA1-1C4A-F047-AA0D-110371F73E1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81014" y="980272"/>
            <a:ext cx="6781972" cy="35231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20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EA08E9-7DF9-41CE-B34D-A7145620B44B}"/>
              </a:ext>
            </a:extLst>
          </p:cNvPr>
          <p:cNvSpPr/>
          <p:nvPr/>
        </p:nvSpPr>
        <p:spPr>
          <a:xfrm>
            <a:off x="307361" y="928993"/>
            <a:ext cx="872137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There are two ways to run JavaScript in a browser</a:t>
            </a:r>
          </a:p>
          <a:p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Include a script for each functionality; 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Hard to scale - Loading too many scripts (network)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Big .</a:t>
            </a:r>
            <a:r>
              <a:rPr lang="en-US" altLang="en-US" sz="2400" dirty="0" err="1">
                <a:solidFill>
                  <a:schemeClr val="bg1"/>
                </a:solidFill>
                <a:latin typeface="+mj-lt"/>
              </a:rPr>
              <a:t>js</a:t>
            </a:r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 file containing all your project code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Issues - Scope, size, readability and maintainability. </a:t>
            </a:r>
          </a:p>
          <a:p>
            <a:br>
              <a:rPr lang="en-US" sz="2400" dirty="0">
                <a:solidFill>
                  <a:schemeClr val="bg1"/>
                </a:solidFill>
                <a:latin typeface="+mj-lt"/>
              </a:rPr>
            </a:br>
            <a:br>
              <a:rPr lang="en-US" sz="2400" dirty="0">
                <a:solidFill>
                  <a:schemeClr val="bg1"/>
                </a:solidFill>
                <a:latin typeface="+mj-lt"/>
              </a:rPr>
            </a:br>
            <a:br>
              <a:rPr lang="en-US" sz="2400" dirty="0">
                <a:solidFill>
                  <a:schemeClr val="bg1"/>
                </a:solidFill>
                <a:latin typeface="+mj-lt"/>
              </a:rPr>
            </a:br>
            <a:br>
              <a:rPr lang="en-US" sz="2400" dirty="0">
                <a:solidFill>
                  <a:schemeClr val="bg1"/>
                </a:solidFill>
                <a:latin typeface="+mj-lt"/>
              </a:rPr>
            </a:br>
            <a:br>
              <a:rPr lang="en-US" sz="2400" dirty="0">
                <a:solidFill>
                  <a:schemeClr val="bg1"/>
                </a:solidFill>
                <a:latin typeface="+mj-lt"/>
              </a:rPr>
            </a:br>
            <a:br>
              <a:rPr lang="en-US" sz="2400" dirty="0">
                <a:solidFill>
                  <a:schemeClr val="bg1"/>
                </a:solidFill>
                <a:latin typeface="+mj-lt"/>
              </a:rPr>
            </a:b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8944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A0BCD-7C54-4F61-B81E-28E9E0F96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130628"/>
            <a:ext cx="8255346" cy="437989"/>
          </a:xfrm>
        </p:spPr>
        <p:txBody>
          <a:bodyPr/>
          <a:lstStyle/>
          <a:p>
            <a:r>
              <a:rPr lang="en-US" sz="2800" dirty="0"/>
              <a:t>Why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92BDD-08DB-4E8E-9704-287D9BFEDD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8" y="1079499"/>
            <a:ext cx="8429625" cy="3807546"/>
          </a:xfrm>
        </p:spPr>
        <p:txBody>
          <a:bodyPr/>
          <a:lstStyle/>
          <a:p>
            <a:r>
              <a:rPr lang="en-US" dirty="0" err="1"/>
              <a:t>TreeShaking</a:t>
            </a:r>
            <a:r>
              <a:rPr lang="en-US" dirty="0"/>
              <a:t> – Removal of Redundant Code</a:t>
            </a:r>
          </a:p>
          <a:p>
            <a:endParaRPr lang="en-US" dirty="0"/>
          </a:p>
          <a:p>
            <a:r>
              <a:rPr lang="en-US" dirty="0" err="1"/>
              <a:t>Transpiling</a:t>
            </a:r>
            <a:r>
              <a:rPr lang="en-US" dirty="0"/>
              <a:t> with babel</a:t>
            </a:r>
          </a:p>
          <a:p>
            <a:endParaRPr lang="en-US" dirty="0"/>
          </a:p>
          <a:p>
            <a:r>
              <a:rPr lang="en-US" dirty="0"/>
              <a:t>Minification</a:t>
            </a:r>
          </a:p>
          <a:p>
            <a:endParaRPr lang="en-US" dirty="0"/>
          </a:p>
          <a:p>
            <a:r>
              <a:rPr lang="en-US" dirty="0"/>
              <a:t>Asset Management</a:t>
            </a:r>
          </a:p>
          <a:p>
            <a:endParaRPr lang="en-US" dirty="0"/>
          </a:p>
          <a:p>
            <a:r>
              <a:rPr lang="en-US" dirty="0"/>
              <a:t>Customize </a:t>
            </a:r>
          </a:p>
          <a:p>
            <a:endParaRPr lang="en-US" dirty="0"/>
          </a:p>
          <a:p>
            <a:r>
              <a:rPr lang="en-US" dirty="0"/>
              <a:t>File Names </a:t>
            </a:r>
            <a:r>
              <a:rPr lang="en-US"/>
              <a:t>to hashes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07B58-AFDE-491F-B1C8-0A2A6EABE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2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52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275389-5E44-E748-BC5C-0BA44774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0DB79-90AF-F04D-8589-25CCBFBF8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601C2E-6886-6D47-9047-250767685FF0}"/>
              </a:ext>
            </a:extLst>
          </p:cNvPr>
          <p:cNvSpPr txBox="1">
            <a:spLocks/>
          </p:cNvSpPr>
          <p:nvPr/>
        </p:nvSpPr>
        <p:spPr>
          <a:xfrm>
            <a:off x="478372" y="727327"/>
            <a:ext cx="8429625" cy="514838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dirty="0">
                <a:solidFill>
                  <a:srgbClr val="222222"/>
                </a:solidFill>
                <a:latin typeface="Calibri Light"/>
              </a:rPr>
              <a:t>Webpack is a utility for bundling JavaScript applications. It takes in the source files of your application (which can be written in many different languages) and </a:t>
            </a:r>
            <a:r>
              <a:rPr lang="en-US" i="1" dirty="0">
                <a:solidFill>
                  <a:srgbClr val="222222"/>
                </a:solidFill>
                <a:latin typeface="Calibri Light"/>
              </a:rPr>
              <a:t>bundles </a:t>
            </a:r>
            <a:r>
              <a:rPr lang="en-US" dirty="0">
                <a:solidFill>
                  <a:srgbClr val="222222"/>
                </a:solidFill>
                <a:latin typeface="Calibri Light"/>
              </a:rPr>
              <a:t>them together into big packs of assets for the browser (JavaScript, HTML, CSS).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42EA1-F0F5-AB41-AA94-22E0AACB4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73" y="1242165"/>
            <a:ext cx="8017252" cy="349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92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68B7E75-EEAD-4666-975F-547C3BB8552D}"/>
              </a:ext>
            </a:extLst>
          </p:cNvPr>
          <p:cNvSpPr/>
          <p:nvPr/>
        </p:nvSpPr>
        <p:spPr>
          <a:xfrm>
            <a:off x="714783" y="2103006"/>
            <a:ext cx="1000603" cy="5032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index.js</a:t>
            </a:r>
            <a:endParaRPr lang="ru-RU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A425CC-508B-41DD-9A6D-AB1CEFF1FA91}"/>
              </a:ext>
            </a:extLst>
          </p:cNvPr>
          <p:cNvSpPr/>
          <p:nvPr/>
        </p:nvSpPr>
        <p:spPr>
          <a:xfrm>
            <a:off x="2111193" y="2098159"/>
            <a:ext cx="1000603" cy="5032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components/Foo.js</a:t>
            </a:r>
            <a:endParaRPr lang="ru-RU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DDC206-13FA-4C44-A469-2695A6B1FF55}"/>
              </a:ext>
            </a:extLst>
          </p:cNvPr>
          <p:cNvSpPr/>
          <p:nvPr/>
        </p:nvSpPr>
        <p:spPr>
          <a:xfrm>
            <a:off x="2111192" y="2868159"/>
            <a:ext cx="1000603" cy="5032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components/ Bar.js</a:t>
            </a:r>
            <a:endParaRPr lang="ru-RU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A41ECC-633F-4160-8E9D-B13CE473DD91}"/>
              </a:ext>
            </a:extLst>
          </p:cNvPr>
          <p:cNvSpPr/>
          <p:nvPr/>
        </p:nvSpPr>
        <p:spPr>
          <a:xfrm>
            <a:off x="3489879" y="1854067"/>
            <a:ext cx="1000603" cy="5032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components/ Baz.js</a:t>
            </a:r>
            <a:endParaRPr lang="ru-RU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9AC5324-B881-470F-8F33-1D3A62B0EDBD}"/>
              </a:ext>
            </a:extLst>
          </p:cNvPr>
          <p:cNvSpPr/>
          <p:nvPr/>
        </p:nvSpPr>
        <p:spPr>
          <a:xfrm>
            <a:off x="3489878" y="2571750"/>
            <a:ext cx="1000603" cy="5032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components/ Faz.js</a:t>
            </a:r>
            <a:endParaRPr lang="ru-RU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FDEA36-0315-4B28-806A-6AD5537DF430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1715386" y="2349796"/>
            <a:ext cx="395807" cy="4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643733-1A55-44C1-B875-1718DAB07C39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3111796" y="2105704"/>
            <a:ext cx="378083" cy="24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FCB0EF-B8F2-4DB6-84D5-CC663942688B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3111796" y="2349796"/>
            <a:ext cx="378082" cy="473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11B504-D05C-4D3F-B107-7E02528A8B6C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1715386" y="2354643"/>
            <a:ext cx="395806" cy="76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FD8F8B7-8827-4ABB-B925-3CB92BA5008F}"/>
              </a:ext>
            </a:extLst>
          </p:cNvPr>
          <p:cNvSpPr/>
          <p:nvPr/>
        </p:nvSpPr>
        <p:spPr>
          <a:xfrm>
            <a:off x="5897526" y="1938885"/>
            <a:ext cx="2239926" cy="126572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bundle.js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C7D5F7E-4107-4E59-B074-64D429192FCA}"/>
              </a:ext>
            </a:extLst>
          </p:cNvPr>
          <p:cNvSpPr/>
          <p:nvPr/>
        </p:nvSpPr>
        <p:spPr>
          <a:xfrm>
            <a:off x="4816546" y="2278967"/>
            <a:ext cx="815163" cy="47359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1491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57189" y="1620704"/>
            <a:ext cx="3986212" cy="3054350"/>
          </a:xfrm>
        </p:spPr>
        <p:txBody>
          <a:bodyPr/>
          <a:lstStyle/>
          <a:p>
            <a:r>
              <a:rPr lang="en-US" dirty="0"/>
              <a:t>can work with some file formats out of the box</a:t>
            </a:r>
            <a:r>
              <a:rPr lang="ru" dirty="0"/>
              <a:t>,</a:t>
            </a:r>
          </a:p>
          <a:p>
            <a:r>
              <a:rPr lang="en-US" dirty="0"/>
              <a:t>dev-server</a:t>
            </a:r>
            <a:r>
              <a:rPr lang="ru" dirty="0"/>
              <a:t>,</a:t>
            </a:r>
          </a:p>
          <a:p>
            <a:r>
              <a:rPr lang="en-US" dirty="0"/>
              <a:t>watcher</a:t>
            </a:r>
            <a:r>
              <a:rPr lang="ru" dirty="0"/>
              <a:t>,</a:t>
            </a:r>
          </a:p>
          <a:p>
            <a:r>
              <a:rPr lang="en-US" dirty="0"/>
              <a:t>multiple bundles, common chunks,</a:t>
            </a:r>
          </a:p>
          <a:p>
            <a:r>
              <a:rPr lang="en-US" dirty="0"/>
              <a:t>build modes (dev, prod),</a:t>
            </a:r>
          </a:p>
          <a:p>
            <a:r>
              <a:rPr lang="en-US" dirty="0"/>
              <a:t>minor optimization</a:t>
            </a:r>
          </a:p>
          <a:p>
            <a:endParaRPr lang="en-US" dirty="0"/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F2E14377-0004-E742-AD84-A5CD729F47E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5584" r="1558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WEBPACK FEATURES:</a:t>
            </a:r>
            <a:endParaRPr lang="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00160-BC63-054B-87DD-D877764D4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10127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743755D7D314CBDCFF819BBF257D3" ma:contentTypeVersion="5" ma:contentTypeDescription="Create a new document." ma:contentTypeScope="" ma:versionID="cb89b1a2242e75bde1924e2f9bb00d8d">
  <xsd:schema xmlns:xsd="http://www.w3.org/2001/XMLSchema" xmlns:xs="http://www.w3.org/2001/XMLSchema" xmlns:p="http://schemas.microsoft.com/office/2006/metadata/properties" xmlns:ns2="5ede5379-f79c-4964-9301-1140f96aa672" xmlns:ns3="a435e5aa-5e81-42b9-b33b-4f939a73c4ef" targetNamespace="http://schemas.microsoft.com/office/2006/metadata/properties" ma:root="true" ma:fieldsID="519cc8656249a99c787ceaeb352ec4a6" ns2:_="" ns3:_="">
    <xsd:import namespace="5ede5379-f79c-4964-9301-1140f96aa672"/>
    <xsd:import namespace="a435e5aa-5e81-42b9-b33b-4f939a73c4e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de5379-f79c-4964-9301-1140f96aa672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35e5aa-5e81-42b9-b33b-4f939a73c4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5ede5379-f79c-4964-9301-1140f96aa672">DOCID-199828462-1711</_dlc_DocId>
    <_dlc_DocIdUrl xmlns="5ede5379-f79c-4964-9301-1140f96aa672">
      <Url>https://epam.sharepoint.com/sites/LMSO/_layouts/15/DocIdRedir.aspx?ID=DOCID-199828462-1711</Url>
      <Description>DOCID-199828462-1711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122A90-FE78-4A95-A1B1-1111317094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de5379-f79c-4964-9301-1140f96aa672"/>
    <ds:schemaRef ds:uri="a435e5aa-5e81-42b9-b33b-4f939a73c4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8B5A0E-CE06-4518-8649-856A0FEC0859}">
  <ds:schemaRefs>
    <ds:schemaRef ds:uri="http://schemas.microsoft.com/office/2006/metadata/properties"/>
    <ds:schemaRef ds:uri="http://schemas.microsoft.com/office/infopath/2007/PartnerControls"/>
    <ds:schemaRef ds:uri="5ede5379-f79c-4964-9301-1140f96aa672"/>
  </ds:schemaRefs>
</ds:datastoreItem>
</file>

<file path=customXml/itemProps3.xml><?xml version="1.0" encoding="utf-8"?>
<ds:datastoreItem xmlns:ds="http://schemas.openxmlformats.org/officeDocument/2006/customXml" ds:itemID="{4B3FB54B-80FD-4871-A697-B56BF08DED51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E83A4AF-F061-4854-A8A4-FC1B364C38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2465</TotalTime>
  <Words>386</Words>
  <Application>Microsoft Office PowerPoint</Application>
  <PresentationFormat>On-screen Show (16:9)</PresentationFormat>
  <Paragraphs>159</Paragraphs>
  <Slides>31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Consolas</vt:lpstr>
      <vt:lpstr>Covers</vt:lpstr>
      <vt:lpstr>General</vt:lpstr>
      <vt:lpstr>Breakers</vt:lpstr>
      <vt:lpstr>WEBPACK version 4</vt:lpstr>
      <vt:lpstr>Agenda</vt:lpstr>
      <vt:lpstr>  WHY</vt:lpstr>
      <vt:lpstr>PowerPoint Presentation</vt:lpstr>
      <vt:lpstr>Why ?</vt:lpstr>
      <vt:lpstr>overview</vt:lpstr>
      <vt:lpstr>Overview</vt:lpstr>
      <vt:lpstr>Overview</vt:lpstr>
      <vt:lpstr>Overview</vt:lpstr>
      <vt:lpstr>mode</vt:lpstr>
      <vt:lpstr>PowerPoint Presentation</vt:lpstr>
      <vt:lpstr>ENTRY POINTS</vt:lpstr>
      <vt:lpstr>Entry Points</vt:lpstr>
      <vt:lpstr>PowerPoint Presentation</vt:lpstr>
      <vt:lpstr>PowerPoint Presentation</vt:lpstr>
      <vt:lpstr>PowerPoint Presentation</vt:lpstr>
      <vt:lpstr>output</vt:lpstr>
      <vt:lpstr>Output</vt:lpstr>
      <vt:lpstr>CONFIGURATION</vt:lpstr>
      <vt:lpstr>Configuration</vt:lpstr>
      <vt:lpstr>loaders</vt:lpstr>
      <vt:lpstr>Loaders</vt:lpstr>
      <vt:lpstr>PowerPoint Presentation</vt:lpstr>
      <vt:lpstr>plugins</vt:lpstr>
      <vt:lpstr>Plugins</vt:lpstr>
      <vt:lpstr>DEV SERVER</vt:lpstr>
      <vt:lpstr>Dev Server</vt:lpstr>
      <vt:lpstr>lazy loading</vt:lpstr>
      <vt:lpstr>Lazy loading</vt:lpstr>
      <vt:lpstr>Questions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Nitin Jaryal</cp:lastModifiedBy>
  <cp:revision>97</cp:revision>
  <dcterms:created xsi:type="dcterms:W3CDTF">2018-01-26T19:23:30Z</dcterms:created>
  <dcterms:modified xsi:type="dcterms:W3CDTF">2019-08-06T10:05:10Z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0x010100707743755D7D314CBDCFF819BBF257D3</vt:lpwstr>
  </property>
  <property fmtid="{D5CDD505-2E9C-101B-9397-08002B2CF9AE}" pid="3" name="_dlc_DocIdItemGuid">
    <vt:lpwstr>e3c546ae-2110-4ff5-9ba8-91154a3c382f</vt:lpwstr>
  </property>
</Properties>
</file>